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8" d="100"/>
          <a:sy n="98" d="100"/>
        </p:scale>
        <p:origin x="91" y="25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2025/1/21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3.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4.bin"/><Relationship Id="rId21" Type="http://schemas.openxmlformats.org/officeDocument/2006/relationships/image" Target="../media/image58.wmf"/><Relationship Id="rId7" Type="http://schemas.openxmlformats.org/officeDocument/2006/relationships/oleObject" Target="../embeddings/oleObject36.bin"/><Relationship Id="rId12" Type="http://schemas.openxmlformats.org/officeDocument/2006/relationships/image" Target="../media/image54.wmf"/><Relationship Id="rId17" Type="http://schemas.openxmlformats.org/officeDocument/2006/relationships/oleObject" Target="../embeddings/oleObject40.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39.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7.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oleObject" Target="../embeddings/oleObject42.bin"/><Relationship Id="rId7" Type="http://schemas.openxmlformats.org/officeDocument/2006/relationships/oleObject" Target="../embeddings/oleObject43.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5.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4.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2.bin"/><Relationship Id="rId17" Type="http://schemas.openxmlformats.org/officeDocument/2006/relationships/image" Target="../media/image60.wmf"/><Relationship Id="rId2" Type="http://schemas.openxmlformats.org/officeDocument/2006/relationships/oleObject" Target="../embeddings/oleObject47.bin"/><Relationship Id="rId16"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58.bin"/><Relationship Id="rId17" Type="http://schemas.openxmlformats.org/officeDocument/2006/relationships/image" Target="../media/image79.wmf"/><Relationship Id="rId2" Type="http://schemas.openxmlformats.org/officeDocument/2006/relationships/oleObject" Target="../embeddings/oleObject54.bin"/><Relationship Id="rId16"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15.svg"/><Relationship Id="rId5" Type="http://schemas.openxmlformats.org/officeDocument/2006/relationships/image" Target="../media/image75.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5.bin"/><Relationship Id="rId9" Type="http://schemas.openxmlformats.org/officeDocument/2006/relationships/image" Target="../media/image77.wmf"/><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9.wmf"/><Relationship Id="rId18" Type="http://schemas.openxmlformats.org/officeDocument/2006/relationships/oleObject" Target="../embeddings/oleObject20.bin"/><Relationship Id="rId26" Type="http://schemas.openxmlformats.org/officeDocument/2006/relationships/image" Target="../media/image14.png"/><Relationship Id="rId3" Type="http://schemas.openxmlformats.org/officeDocument/2006/relationships/image" Target="../media/image25.png"/><Relationship Id="rId21" Type="http://schemas.openxmlformats.org/officeDocument/2006/relationships/image" Target="../media/image33.wmf"/><Relationship Id="rId7" Type="http://schemas.openxmlformats.org/officeDocument/2006/relationships/image" Target="../media/image27.wmf"/><Relationship Id="rId12" Type="http://schemas.openxmlformats.org/officeDocument/2006/relationships/oleObject" Target="../embeddings/oleObject17.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image" Target="../media/image19.png"/><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28.wmf"/><Relationship Id="rId24" Type="http://schemas.openxmlformats.org/officeDocument/2006/relationships/oleObject" Target="../embeddings/oleObject23.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16.bin"/><Relationship Id="rId19" Type="http://schemas.openxmlformats.org/officeDocument/2006/relationships/image" Target="../media/image32.wmf"/><Relationship Id="rId4" Type="http://schemas.openxmlformats.org/officeDocument/2006/relationships/oleObject" Target="../embeddings/oleObject14.bin"/><Relationship Id="rId9" Type="http://schemas.openxmlformats.org/officeDocument/2006/relationships/image" Target="../media/image22.wmf"/><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sym typeface="+mn-ea"/>
              </a:rPr>
              <a:t>当前时刻</a:t>
            </a: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905130909"/>
              </p:ext>
            </p:extLst>
          </p:nvPr>
        </p:nvGraphicFramePr>
        <p:xfrm>
          <a:off x="2447925" y="5703888"/>
          <a:ext cx="7334250" cy="727075"/>
        </p:xfrm>
        <a:graphic>
          <a:graphicData uri="http://schemas.openxmlformats.org/presentationml/2006/ole">
            <mc:AlternateContent xmlns:mc="http://schemas.openxmlformats.org/markup-compatibility/2006">
              <mc:Choice xmlns:v="urn:schemas-microsoft-com:vml" Requires="v">
                <p:oleObj name="AxMath" r:id="rId4" imgW="3666600" imgH="363960" progId="Equation.AxMath">
                  <p:embed/>
                </p:oleObj>
              </mc:Choice>
              <mc:Fallback>
                <p:oleObj name="AxMath" r:id="rId4" imgW="3666600" imgH="363960" progId="Equation.AxMath">
                  <p:embed/>
                  <p:pic>
                    <p:nvPicPr>
                      <p:cNvPr id="0" name=""/>
                      <p:cNvPicPr/>
                      <p:nvPr/>
                    </p:nvPicPr>
                    <p:blipFill>
                      <a:blip r:embed="rId5"/>
                      <a:stretch>
                        <a:fillRect/>
                      </a:stretch>
                    </p:blipFill>
                    <p:spPr>
                      <a:xfrm>
                        <a:off x="2447925" y="5703888"/>
                        <a:ext cx="73342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
        <p:nvSpPr>
          <p:cNvPr id="6" name="矩形 5">
            <a:extLst>
              <a:ext uri="{FF2B5EF4-FFF2-40B4-BE49-F238E27FC236}">
                <a16:creationId xmlns:a16="http://schemas.microsoft.com/office/drawing/2014/main" id="{C13DCFAE-8A2A-5405-3694-B880AF26A64B}"/>
              </a:ext>
            </a:extLst>
          </p:cNvPr>
          <p:cNvSpPr/>
          <p:nvPr/>
        </p:nvSpPr>
        <p:spPr>
          <a:xfrm>
            <a:off x="1433390" y="5836592"/>
            <a:ext cx="1014535" cy="461665"/>
          </a:xfrm>
          <a:prstGeom prst="rect">
            <a:avLst/>
          </a:prstGeom>
        </p:spPr>
        <p:txBody>
          <a:bodyPr wrap="square">
            <a:spAutoFit/>
          </a:bodyPr>
          <a:lstStyle/>
          <a:p>
            <a:pPr algn="ctr" fontAlgn="auto">
              <a:spcAft>
                <a:spcPts val="0"/>
              </a:spcAft>
            </a:pPr>
            <a:r>
              <a:rPr lang="zh-CN" altLang="en-US" sz="1200" b="1" dirty="0">
                <a:solidFill>
                  <a:srgbClr val="0000FF"/>
                </a:solidFill>
                <a:latin typeface="微软雅黑" panose="020B0503020204020204" pitchFamily="34" charset="-122"/>
                <a:ea typeface="微软雅黑" panose="020B0503020204020204" pitchFamily="34" charset="-122"/>
              </a:rPr>
              <a:t>此积分不是总碰撞概率</a:t>
            </a:r>
            <a:endParaRPr lang="zh-CN"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602624779"/>
              </p:ext>
            </p:extLst>
          </p:nvPr>
        </p:nvGraphicFramePr>
        <p:xfrm>
          <a:off x="1597025" y="5599113"/>
          <a:ext cx="5599113" cy="615950"/>
        </p:xfrm>
        <a:graphic>
          <a:graphicData uri="http://schemas.openxmlformats.org/presentationml/2006/ole">
            <mc:AlternateContent xmlns:mc="http://schemas.openxmlformats.org/markup-compatibility/2006">
              <mc:Choice xmlns:v="urn:schemas-microsoft-com:vml" Requires="v">
                <p:oleObj name="AxMath" r:id="rId11" imgW="3306960" imgH="363960" progId="Equation.AxMath">
                  <p:embed/>
                </p:oleObj>
              </mc:Choice>
              <mc:Fallback>
                <p:oleObj name="AxMath" r:id="rId11" imgW="330696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597025" y="5599113"/>
                        <a:ext cx="5599113"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92833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280682" y="2492332"/>
            <a:ext cx="3452074" cy="169854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位置误差越小 目标轨道的精度越高，</a:t>
            </a:r>
            <a:r>
              <a:rPr lang="zh-CN" altLang="en-US" sz="1600" b="1" dirty="0">
                <a:latin typeface="微软雅黑" panose="020B0503020204020204" pitchFamily="34" charset="-122"/>
                <a:ea typeface="微软雅黑" panose="020B0503020204020204" pitchFamily="34" charset="-122"/>
              </a:rPr>
              <a:t>对尺寸大小一定而</a:t>
            </a:r>
            <a:r>
              <a:rPr lang="zh-CN" altLang="en-US" sz="1600" b="1" dirty="0">
                <a:solidFill>
                  <a:srgbClr val="0000FF"/>
                </a:solidFill>
                <a:latin typeface="微软雅黑" panose="020B0503020204020204" pitchFamily="34" charset="-122"/>
                <a:ea typeface="微软雅黑" panose="020B0503020204020204" pitchFamily="34" charset="-122"/>
              </a:rPr>
              <a:t>相对距离较大</a:t>
            </a:r>
            <a:r>
              <a:rPr lang="zh-CN" altLang="en-US" sz="1600" b="1" dirty="0">
                <a:latin typeface="微软雅黑" panose="020B0503020204020204" pitchFamily="34" charset="-122"/>
                <a:ea typeface="微软雅黑" panose="020B0503020204020204" pitchFamily="34" charset="-122"/>
              </a:rPr>
              <a:t>的交会事件发生</a:t>
            </a:r>
            <a:r>
              <a:rPr lang="zh-CN" altLang="en-US" sz="16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pic>
        <p:nvPicPr>
          <p:cNvPr id="9" name="图片 8" descr="图片包含 公司名称&#10;&#10;描述已自动生成">
            <a:extLst>
              <a:ext uri="{FF2B5EF4-FFF2-40B4-BE49-F238E27FC236}">
                <a16:creationId xmlns:a16="http://schemas.microsoft.com/office/drawing/2014/main" id="{C4582ACE-96ED-D5B5-485B-D25565407F83}"/>
              </a:ext>
            </a:extLst>
          </p:cNvPr>
          <p:cNvPicPr/>
          <p:nvPr/>
        </p:nvPicPr>
        <p:blipFill rotWithShape="1">
          <a:blip r:embed="rId5"/>
          <a:srcRect l="21712" t="2143" r="17697" b="22402"/>
          <a:stretch>
            <a:fillRect/>
          </a:stretch>
        </p:blipFill>
        <p:spPr>
          <a:xfrm>
            <a:off x="120923" y="4483527"/>
            <a:ext cx="4772352" cy="2101843"/>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158140231"/>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52610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&gt;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2"/>
          <a:stretch>
            <a:fillRect/>
          </a:stretch>
        </p:blipFill>
        <p:spPr>
          <a:xfrm>
            <a:off x="8961081" y="1292424"/>
            <a:ext cx="2562225" cy="2038350"/>
          </a:xfrm>
          <a:prstGeom prst="rect">
            <a:avLst/>
          </a:prstGeom>
        </p:spPr>
      </p:pic>
      <p:pic>
        <p:nvPicPr>
          <p:cNvPr id="10" name="图片 9">
            <a:extLst>
              <a:ext uri="{FF2B5EF4-FFF2-40B4-BE49-F238E27FC236}">
                <a16:creationId xmlns:a16="http://schemas.microsoft.com/office/drawing/2014/main" id="{3AD6C192-088A-45E3-690E-E29D0A96651B}"/>
              </a:ext>
            </a:extLst>
          </p:cNvPr>
          <p:cNvPicPr>
            <a:picLocks noChangeAspect="1"/>
          </p:cNvPicPr>
          <p:nvPr/>
        </p:nvPicPr>
        <p:blipFill>
          <a:blip r:embed="rId3"/>
          <a:stretch>
            <a:fillRect/>
          </a:stretch>
        </p:blipFill>
        <p:spPr>
          <a:xfrm>
            <a:off x="8567260" y="3285172"/>
            <a:ext cx="3513622" cy="3354634"/>
          </a:xfrm>
          <a:prstGeom prst="rect">
            <a:avLst/>
          </a:prstGeom>
        </p:spPr>
      </p:pic>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012833260"/>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4" imgW="1802520" imgH="423000" progId="Equation.AxMath">
                  <p:embed/>
                </p:oleObj>
              </mc:Choice>
              <mc:Fallback>
                <p:oleObj name="AxMath" r:id="rId4" imgW="1802520" imgH="423000" progId="Equation.AxMath">
                  <p:embed/>
                  <p:pic>
                    <p:nvPicPr>
                      <p:cNvPr id="0" name=""/>
                      <p:cNvPicPr/>
                      <p:nvPr/>
                    </p:nvPicPr>
                    <p:blipFill>
                      <a:blip r:embed="rId5"/>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6" imgW="678600" imgH="373680" progId="Equation.AxMath">
                  <p:embed/>
                </p:oleObj>
              </mc:Choice>
              <mc:Fallback>
                <p:oleObj name="AxMath" r:id="rId6" imgW="678600" imgH="373680" progId="Equation.AxMath">
                  <p:embed/>
                  <p:pic>
                    <p:nvPicPr>
                      <p:cNvPr id="0" name=""/>
                      <p:cNvPicPr/>
                      <p:nvPr/>
                    </p:nvPicPr>
                    <p:blipFill>
                      <a:blip r:embed="rId7"/>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8" imgW="901440" imgH="347040" progId="Equation.AxMath">
                  <p:embed/>
                </p:oleObj>
              </mc:Choice>
              <mc:Fallback>
                <p:oleObj name="AxMath" r:id="rId8"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9"/>
                      <a:stretch>
                        <a:fillRect/>
                      </a:stretch>
                    </p:blipFill>
                    <p:spPr>
                      <a:xfrm>
                        <a:off x="9340494" y="747711"/>
                        <a:ext cx="1803400" cy="69532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377715127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10" imgW="1899720" imgH="843480" progId="Equation.AxMath">
                  <p:embed/>
                </p:oleObj>
              </mc:Choice>
              <mc:Fallback>
                <p:oleObj name="AxMath" r:id="rId10"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1"/>
                      <a:stretch>
                        <a:fillRect/>
                      </a:stretch>
                    </p:blipFill>
                    <p:spPr>
                      <a:xfrm>
                        <a:off x="4918075" y="3136900"/>
                        <a:ext cx="3005138" cy="1333500"/>
                      </a:xfrm>
                      <a:prstGeom prst="rect">
                        <a:avLst/>
                      </a:prstGeom>
                    </p:spPr>
                  </p:pic>
                </p:oleObj>
              </mc:Fallback>
            </mc:AlternateContent>
          </a:graphicData>
        </a:graphic>
      </p:graphicFrame>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287737716"/>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0.465</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0.215</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0.600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0.392</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0.611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0.305</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-0.108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46004</TotalTime>
  <Words>1268</Words>
  <Application>Microsoft Office PowerPoint</Application>
  <PresentationFormat>宽屏</PresentationFormat>
  <Paragraphs>276</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vt:i4>
      </vt:variant>
    </vt:vector>
  </HeadingPairs>
  <TitlesOfParts>
    <vt:vector size="30"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409</cp:revision>
  <dcterms:created xsi:type="dcterms:W3CDTF">2022-10-24T14:28:29Z</dcterms:created>
  <dcterms:modified xsi:type="dcterms:W3CDTF">2025-01-21T03:27:53Z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